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2"/>
  </p:notesMasterIdLst>
  <p:sldIdLst>
    <p:sldId id="1445" r:id="rId2"/>
    <p:sldId id="292" r:id="rId3"/>
    <p:sldId id="272" r:id="rId4"/>
    <p:sldId id="273" r:id="rId5"/>
    <p:sldId id="275" r:id="rId6"/>
    <p:sldId id="258" r:id="rId7"/>
    <p:sldId id="343" r:id="rId8"/>
    <p:sldId id="346" r:id="rId9"/>
    <p:sldId id="309" r:id="rId10"/>
    <p:sldId id="352" r:id="rId11"/>
    <p:sldId id="363" r:id="rId12"/>
    <p:sldId id="364" r:id="rId13"/>
    <p:sldId id="376" r:id="rId14"/>
    <p:sldId id="382" r:id="rId15"/>
    <p:sldId id="394" r:id="rId16"/>
    <p:sldId id="1487" r:id="rId17"/>
    <p:sldId id="1488" r:id="rId18"/>
    <p:sldId id="1489" r:id="rId19"/>
    <p:sldId id="398" r:id="rId20"/>
    <p:sldId id="401" r:id="rId21"/>
    <p:sldId id="437" r:id="rId22"/>
    <p:sldId id="443" r:id="rId23"/>
    <p:sldId id="466" r:id="rId24"/>
    <p:sldId id="1455" r:id="rId25"/>
    <p:sldId id="490" r:id="rId26"/>
    <p:sldId id="471" r:id="rId27"/>
    <p:sldId id="470" r:id="rId28"/>
    <p:sldId id="540" r:id="rId29"/>
    <p:sldId id="533" r:id="rId30"/>
    <p:sldId id="532" r:id="rId31"/>
    <p:sldId id="559" r:id="rId32"/>
    <p:sldId id="562" r:id="rId33"/>
    <p:sldId id="570" r:id="rId34"/>
    <p:sldId id="589" r:id="rId35"/>
    <p:sldId id="590" r:id="rId36"/>
    <p:sldId id="1469" r:id="rId37"/>
    <p:sldId id="1470" r:id="rId38"/>
    <p:sldId id="1478" r:id="rId39"/>
    <p:sldId id="1486" r:id="rId40"/>
    <p:sldId id="144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C1F2C-7609-4807-8B7C-735E3706D08E}" v="433" dt="2022-10-28T13:48:07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6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4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219EF-E1AD-4429-BD10-2CBA9F8E01B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F7996-07C7-4B0C-954E-FA497AFD58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1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BPGL 676, BPGL 675,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BPGL 674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4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823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55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5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203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2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ITSP 204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0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ITBH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27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205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3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463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03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101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0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DWGL 365, DWGL 367, DWGL 368, DWGL 366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37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401, DWHL 403,DWHL 402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5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GSEN 681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23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205, DWHL 208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24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GSGL 861, GSGL 864, GSGL 863, GSGL 862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4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102, GSHL 103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3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60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1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MBCRS 882,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883, MBCRS 884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2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881,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52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BPSN 792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13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GSSN 403, GSSN 404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18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GSGL 301, GSGL 302, GSGL 303,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GSGL 306, GSGL 305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180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08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WISW 810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60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WISW 705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26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WIGS 203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45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820, WIPP 819, WIPP 818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46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822, WIPP 821, WIPP 823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17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LACRS 885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181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LACRS 886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LASN 652 BIO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86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LAGL 004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306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13FB4-6435-4D22-8856-F3F17F79218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2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DWHL 502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8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CTEN 421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9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NBSN 341, NBSN 342, NBSN 343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5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NBEN 103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6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154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8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837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5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1558-4348-F166-8BD5-10661EEB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9DC37-40E6-2F4E-86E1-18A2CB854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A160B-BB52-FA74-2A85-B4D86099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B45D-CA02-2481-156A-B1E6B6C9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FA442-B770-0089-66AF-5EF10FAD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838E-543A-7E40-19EE-9F33697E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41291-662D-9C52-58A4-A8F498F5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EA0-F41C-71AA-3F46-51B037E8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66D4-8418-6142-CF4D-809DC08C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E24C8-E93C-6942-6777-A8D97A14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4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2FD2D-ACBD-3FB2-6087-8D6EA63E5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4A584-8096-F252-212A-62280CCEE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DB02-A22D-859A-C4A2-150F4E3D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2870-7B19-1724-460F-5F3D5032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6B1D-66BB-3112-A514-31247D56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88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359C-061D-CFC8-7F27-EFC51C36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59C3-FD7F-42E4-B5C2-B037426E8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FC281-6EB5-7160-B64B-E763F962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B822-ACEF-6CC2-CFFA-FF60C514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0B12-40D8-4FDF-4108-E391F088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1D35-A8A5-AFB7-DE79-16776973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5BB20-CC86-88A1-08A5-EC4E4D2D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E8BB1-1D9D-37C6-0EB3-F2006DD0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D84F0-9639-3178-C9EC-0F30ED66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44E18-C986-47F9-93ED-466CAD58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9368-5040-65F1-CB98-A7CC8458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59C1B-731F-BF53-4F84-76DFF0D05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4276D-5A98-EF85-0CB8-B9C0AD8A3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3874E-5068-72E5-EBB7-C8DEB7C5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5925D-DC03-04D0-8D8D-DF2755E1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0D32C-FE0A-84DE-EC74-D3EA8864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2A6C-2A74-503D-0057-1545E748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64BA-03F3-ABE9-578F-7E1C68E6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7F53E-3D6C-0E1E-8920-A31B88B90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868B9-000A-0168-2F67-5D30D85E2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2256B-BA04-429D-5BF6-07DE64643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9D3F7-EBB5-94D1-8414-F641EFAC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77256-EF82-0759-BEE7-B943229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EB6B-16D3-F73C-75DA-61F10DDE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09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905A-EC03-0C34-968D-514CCAC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22BE7-C9E9-0D8E-0FA8-780D41AD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C759D-D676-194F-15ED-85CBB0A0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DEE3A-8436-9EE4-BE2D-77E7FC71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4BB1B-5F1C-46B8-D625-5415ABDB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0D004-B8EA-4313-FBE0-3AC9D57E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C891-202E-9A78-03F2-F5FA028D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FBD1-7FD1-0C32-FCBD-5D238E2E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1A2E7-6AC3-A8B9-F4D7-C58238B9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84535-ACC5-FE2D-4E80-442B279E6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4DFDE-5D5C-9717-C4C9-7E30CF2B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F3FA-2934-AE73-88E7-163B0CEC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1B96A-5DBA-C36F-E3E4-3AF80F15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7479-DE4D-60C2-CE47-6FD40700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29086-9B86-8CBE-8AD7-873D38022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DBB87-0B1D-E749-B4C6-787A849E1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7F290-046F-B591-2D3A-73F1FC8C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40AE8-E373-1EFE-F300-1204E505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8BD92-A7FA-240E-5C90-2965A02D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15E17-5903-17D9-D913-029CBEC4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5A08-83CE-2526-62A0-BC93937C6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04AAA-CE6C-9BD7-22CB-A9B65A226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134B-D0D2-46DE-A888-5B49016CFC7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672F-3D25-7471-A13B-14E5394DF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BE6B-B378-96A6-DE22-FBF9ECED3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hegiftscatalog.com/africa-gifts-23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9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9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3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3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39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39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@template.com" TargetMode="External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giftscatalog.com/africa-gifts-23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sa.giftsnpromo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/>
            <a:extLst>
              <a:ext uri="{FF2B5EF4-FFF2-40B4-BE49-F238E27FC236}">
                <a16:creationId xmlns:a16="http://schemas.microsoft.com/office/drawing/2014/main" id="{3506717E-2F14-B9CF-8866-04729769D5CA}"/>
              </a:ext>
            </a:extLst>
          </p:cNvPr>
          <p:cNvSpPr/>
          <p:nvPr/>
        </p:nvSpPr>
        <p:spPr>
          <a:xfrm>
            <a:off x="467554" y="4880428"/>
            <a:ext cx="2250338" cy="506242"/>
          </a:xfrm>
          <a:prstGeom prst="roundRect">
            <a:avLst/>
          </a:prstGeom>
          <a:solidFill>
            <a:srgbClr val="0F3C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2023 catalogue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661803C3-7411-C03D-604C-393D6FBC1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2" r="24040" b="43931"/>
          <a:stretch/>
        </p:blipFill>
        <p:spPr>
          <a:xfrm>
            <a:off x="5841242" y="0"/>
            <a:ext cx="6350757" cy="6351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1C5E3D-1884-DF07-0D89-0A1AE3962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7" t="8219" b="47418"/>
          <a:stretch/>
        </p:blipFill>
        <p:spPr>
          <a:xfrm flipH="1">
            <a:off x="-5189" y="6351758"/>
            <a:ext cx="12197189" cy="5062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A28E38-E055-C159-8021-75EF80CEFCCF}"/>
              </a:ext>
            </a:extLst>
          </p:cNvPr>
          <p:cNvSpPr txBox="1"/>
          <p:nvPr/>
        </p:nvSpPr>
        <p:spPr>
          <a:xfrm>
            <a:off x="467554" y="1078228"/>
            <a:ext cx="5019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i="1" dirty="0">
                <a:solidFill>
                  <a:srgbClr val="0F3C52"/>
                </a:solidFill>
                <a:latin typeface="Avenir Next LT Pro Demi" panose="020B0704020202020204" pitchFamily="34" charset="0"/>
              </a:rPr>
              <a:t>YOUR LOGO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F2D17-5228-A111-B2E5-7C930EB4746F}"/>
              </a:ext>
            </a:extLst>
          </p:cNvPr>
          <p:cNvSpPr txBox="1"/>
          <p:nvPr/>
        </p:nvSpPr>
        <p:spPr>
          <a:xfrm>
            <a:off x="467554" y="2727324"/>
            <a:ext cx="4127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F3C52"/>
                </a:solidFill>
                <a:latin typeface="Avenir Next LT Pro Light" panose="020B0304020202020204" pitchFamily="34" charset="0"/>
              </a:rPr>
              <a:t>BRed</a:t>
            </a:r>
            <a:r>
              <a:rPr lang="en-GB" sz="2000" dirty="0">
                <a:solidFill>
                  <a:srgbClr val="0F3C52"/>
                </a:solidFill>
                <a:latin typeface="Avenir Next LT Pro Light" panose="020B0304020202020204" pitchFamily="34" charset="0"/>
              </a:rPr>
              <a:t> merchandise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3C52"/>
                </a:solidFill>
                <a:latin typeface="Avenir Next LT Pro Light" panose="020B0304020202020204" pitchFamily="34" charset="0"/>
              </a:rPr>
              <a:t>Corporate &amp; promotional gifts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3C52"/>
                </a:solidFill>
                <a:latin typeface="Avenir Next LT Pro Light" panose="020B0304020202020204" pitchFamily="34" charset="0"/>
              </a:rPr>
              <a:t>Sustainable giveaways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2CE07-A99D-0CD3-3D0E-9A9D134E434C}"/>
              </a:ext>
            </a:extLst>
          </p:cNvPr>
          <p:cNvSpPr txBox="1"/>
          <p:nvPr/>
        </p:nvSpPr>
        <p:spPr>
          <a:xfrm>
            <a:off x="114188" y="6391176"/>
            <a:ext cx="5064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trendy | creative | sustainable | aspirational</a:t>
            </a:r>
          </a:p>
        </p:txBody>
      </p:sp>
    </p:spTree>
    <p:extLst>
      <p:ext uri="{BB962C8B-B14F-4D97-AF65-F5344CB8AC3E}">
        <p14:creationId xmlns:p14="http://schemas.microsoft.com/office/powerpoint/2010/main" val="3444908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001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Askas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Bamboo 8000mAh Wireless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25131"/>
              </p:ext>
            </p:extLst>
          </p:nvPr>
        </p:nvGraphicFramePr>
        <p:xfrm>
          <a:off x="6627798" y="539855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29" y="4243889"/>
            <a:ext cx="4002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Treated with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Biomaster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Antimicrobial Technology from the 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Fashion 8000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Wireless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EF41F5CD-E970-B8D0-B233-9C4F41021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30" y="1938920"/>
            <a:ext cx="1875488" cy="2173705"/>
          </a:xfrm>
          <a:prstGeom prst="rect">
            <a:avLst/>
          </a:prstGeom>
        </p:spPr>
      </p:pic>
      <p:pic>
        <p:nvPicPr>
          <p:cNvPr id="16" name="Picture 1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A495089-AE61-86DC-B755-9018E2BE4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54" y="2313188"/>
            <a:ext cx="2846868" cy="160130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C82BE49-DB14-D14C-492E-CCB2CE88C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13E192-1B92-713C-C0A5-F57F4A2BD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015" y="0"/>
            <a:ext cx="626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7998" y="1868586"/>
            <a:ext cx="2765868" cy="23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51394"/>
              </p:ext>
            </p:extLst>
          </p:nvPr>
        </p:nvGraphicFramePr>
        <p:xfrm>
          <a:off x="6831921" y="520344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87998" y="4125173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Latest Type-C Input &amp;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Capacity : 10,000 </a:t>
            </a:r>
            <a:r>
              <a:rPr lang="en-US" sz="1400" dirty="0" err="1"/>
              <a:t>mAh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4729" y="94877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Rodez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Tempered Glass 10,000mAh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342" name="Picture 6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7589" y="2070339"/>
            <a:ext cx="1992507" cy="15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91D1607-4E83-96CD-5572-66141E20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5"/>
          <a:stretch/>
        </p:blipFill>
        <p:spPr>
          <a:xfrm>
            <a:off x="-29817" y="0"/>
            <a:ext cx="614003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81204-CD26-2B21-0024-05DBD5450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944052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Scratch-Proof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Wireless Output: 5W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Smooth Rubberised 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840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Rennes 5W Wireless Charger</a:t>
            </a:r>
          </a:p>
        </p:txBody>
      </p:sp>
      <p:pic>
        <p:nvPicPr>
          <p:cNvPr id="11" name="Graphic 20">
            <a:extLst>
              <a:ext uri="{FF2B5EF4-FFF2-40B4-BE49-F238E27FC236}">
                <a16:creationId xmlns:a16="http://schemas.microsoft.com/office/drawing/2014/main" id="{783921CE-7643-454C-95F1-63E36E9BB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1430" y="268779"/>
            <a:ext cx="1961362" cy="468644"/>
          </a:xfrm>
          <a:prstGeom prst="rect">
            <a:avLst/>
          </a:prstGeom>
        </p:spPr>
      </p:pic>
      <p:pic>
        <p:nvPicPr>
          <p:cNvPr id="13" name="Picture 12" descr="RENNES - @memorii 5W Wireless Char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623981"/>
            <a:ext cx="2737237" cy="21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NNES - @memorii 5W Wireless Charg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3372" y="1538297"/>
            <a:ext cx="1862138" cy="11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ENNES - @memorii 5W Wireless Charg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172" y="2754083"/>
            <a:ext cx="1747634" cy="12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13F49-30E7-8B78-BA0F-6A6F99A572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" y="0"/>
            <a:ext cx="609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24977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 WATT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Light-Up Logo When Engraved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3464" y="950263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Corinto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With Light 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861" y="1060180"/>
            <a:ext cx="4435108" cy="49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765" y="2170566"/>
            <a:ext cx="1579222" cy="1739697"/>
          </a:xfrm>
          <a:prstGeom prst="rect">
            <a:avLst/>
          </a:prstGeom>
        </p:spPr>
      </p:pic>
      <p:pic>
        <p:nvPicPr>
          <p:cNvPr id="6148" name="Picture 4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6060" y="2121007"/>
            <a:ext cx="1548828" cy="19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A248E-25CF-4911-9C1A-E8F0AAB3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9780" y="920860"/>
            <a:ext cx="2292377" cy="25081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F53C759-F4E8-3CEC-3F2D-29764D141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SOMOTO - @memorii Wireless Powerbank, Speaker &amp;amp; Alarm Cl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60"/>
          <a:stretch/>
        </p:blipFill>
        <p:spPr bwMode="auto">
          <a:xfrm>
            <a:off x="10649806" y="1908692"/>
            <a:ext cx="1304032" cy="23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747737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Powerful Sound Wireless Speaker with 10 hours playtime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Digital Alarm Clock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Built-in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4138" y="94631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Somoto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4000mAh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, Speaker &amp; Alarm Clock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55551"/>
              </p:ext>
            </p:extLst>
          </p:nvPr>
        </p:nvGraphicFramePr>
        <p:xfrm>
          <a:off x="6726858" y="48774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Picture 10" descr="SOMOTO - @memorii 5W Speaker w/ 4000mAh Wireless Powerbank &amp;amp; Alarm Cl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4364" y="2094789"/>
            <a:ext cx="1465875" cy="14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OMOTO- @memorii 5W Wireless Speaker With Alarm Cl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4310" y="2373520"/>
            <a:ext cx="1981424" cy="11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phone to his ear&#10;&#10;Description automatically generated with low confidence">
            <a:extLst>
              <a:ext uri="{FF2B5EF4-FFF2-40B4-BE49-F238E27FC236}">
                <a16:creationId xmlns:a16="http://schemas.microsoft.com/office/drawing/2014/main" id="{0A8D34C2-2E15-4FF7-AFB9-EF9E3B987F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18" y="0"/>
            <a:ext cx="612825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CAA9186-662D-D48A-B476-72D08BD72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975186"/>
            <a:ext cx="53138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Equipped with UV sterilization, this TWS is cleaner and safer to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Earbuds in the charging case and the UV will automatically sterilize the bacteria for 90 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earbuds have a 35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battery and can be re-charged in the 400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charging case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Skole TWS UV-C Earbuds With Sterilization 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37169"/>
              </p:ext>
            </p:extLst>
          </p:nvPr>
        </p:nvGraphicFramePr>
        <p:xfrm>
          <a:off x="6639956" y="5377894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A792D82-9E97-4B83-8988-C41D52B75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180" y="1835420"/>
            <a:ext cx="1775619" cy="1962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B5770B-2F36-47FC-92DF-4EFE5C35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293" y="1978123"/>
            <a:ext cx="2027350" cy="1763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D2AC20-1974-4F76-A0F0-C2B7BE4AED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66" y="2273880"/>
            <a:ext cx="1678072" cy="1025488"/>
          </a:xfrm>
          <a:prstGeom prst="rect">
            <a:avLst/>
          </a:prstGeom>
        </p:spPr>
      </p:pic>
      <p:pic>
        <p:nvPicPr>
          <p:cNvPr id="3" name="Picture 2" descr="A person holding her hand to her face&#10;&#10;Description automatically generated with low confidence">
            <a:extLst>
              <a:ext uri="{FF2B5EF4-FFF2-40B4-BE49-F238E27FC236}">
                <a16:creationId xmlns:a16="http://schemas.microsoft.com/office/drawing/2014/main" id="{BC23A4DC-457B-5392-0DF5-BBD7A48924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83" y="0"/>
            <a:ext cx="6174240" cy="68703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231891"/>
            <a:ext cx="5313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is the perfect item for on your desk or table!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light up logo area on the front allows for a large logo space with great visibility making it a perfect gift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trendy desk organizer allows you to keep your desk tidy and charge your phone without any wires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 to connect the charger to a power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charging. Input DC 5V/ 1.5A. Output: 5V/800mA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Desktop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" name="Picture 2" descr="CERGY - @memorii 5W Wireless Charger Desktop">
            <a:extLst>
              <a:ext uri="{FF2B5EF4-FFF2-40B4-BE49-F238E27FC236}">
                <a16:creationId xmlns:a16="http://schemas.microsoft.com/office/drawing/2014/main" id="{256A5174-4616-480F-B1DE-457F0BE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632476"/>
            <a:ext cx="5541818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ERGY - @memorii 5W Wireless Charger Desktop">
            <a:extLst>
              <a:ext uri="{FF2B5EF4-FFF2-40B4-BE49-F238E27FC236}">
                <a16:creationId xmlns:a16="http://schemas.microsoft.com/office/drawing/2014/main" id="{83541761-200C-4AE5-BA13-D353ACD00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8266" b="25121"/>
          <a:stretch/>
        </p:blipFill>
        <p:spPr bwMode="auto">
          <a:xfrm>
            <a:off x="6659621" y="1581123"/>
            <a:ext cx="2253786" cy="12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RGY - @memorii 5W Wireless Charger Desktop">
            <a:extLst>
              <a:ext uri="{FF2B5EF4-FFF2-40B4-BE49-F238E27FC236}">
                <a16:creationId xmlns:a16="http://schemas.microsoft.com/office/drawing/2014/main" id="{7A07E2C9-2EB8-4C09-A980-A7F7B410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2298" r="3783" b="12379"/>
          <a:stretch/>
        </p:blipFill>
        <p:spPr bwMode="auto">
          <a:xfrm>
            <a:off x="9647288" y="1556135"/>
            <a:ext cx="1650583" cy="13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29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855734"/>
            <a:ext cx="4886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Tw Cen MT" panose="020B0602020104020603" pitchFamily="34" charset="0"/>
              </a:rPr>
              <a:t>Sopot</a:t>
            </a:r>
            <a:r>
              <a:rPr lang="en-GB" sz="1400" dirty="0">
                <a:latin typeface="Tw Cen MT" panose="020B0602020104020603" pitchFamily="34" charset="0"/>
              </a:rPr>
              <a:t> is a 5000 </a:t>
            </a:r>
            <a:r>
              <a:rPr lang="en-GB" sz="1400" dirty="0" err="1">
                <a:latin typeface="Tw Cen MT" panose="020B0602020104020603" pitchFamily="34" charset="0"/>
              </a:rPr>
              <a:t>mAh</a:t>
            </a:r>
            <a:r>
              <a:rPr lang="en-GB" sz="1400" dirty="0">
                <a:latin typeface="Tw Cen MT" panose="020B0602020104020603" pitchFamily="34" charset="0"/>
              </a:rPr>
              <a:t>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with USB 2.0 input and Type-C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has the option for an engraved logo on the front panel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 set of 4 LED indicators display available power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Sopot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5000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with Light-Up Logo</a:t>
            </a: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7139" y="455305"/>
            <a:ext cx="1599697" cy="552109"/>
          </a:xfrm>
          <a:prstGeom prst="rect">
            <a:avLst/>
          </a:prstGeom>
        </p:spPr>
      </p:pic>
      <p:pic>
        <p:nvPicPr>
          <p:cNvPr id="1030" name="Picture 6" descr="SOPOT - @memorii 5000 mAh Powerbank with Light-Up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7481" r="3106" b="11189"/>
          <a:stretch/>
        </p:blipFill>
        <p:spPr bwMode="auto">
          <a:xfrm>
            <a:off x="376588" y="961548"/>
            <a:ext cx="5740252" cy="49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POT - @memorii 5000 mAh Powerbank with Light-Up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39" y="2152412"/>
            <a:ext cx="1784432" cy="17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2709" r="24930" b="6041"/>
          <a:stretch/>
        </p:blipFill>
        <p:spPr>
          <a:xfrm>
            <a:off x="8907341" y="2078181"/>
            <a:ext cx="933192" cy="17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9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5042" y="3758443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Kills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upto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90 Seconds Quick Clean or 5 Minutes Complete Clean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Built-in 5W Wireless Charger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5262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Tigre UV-C Sterilization Box with 5W Wireless Charger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EC7365C8-309C-4632-A5CB-DAA67B21E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5433" y="278707"/>
            <a:ext cx="2097454" cy="723901"/>
          </a:xfrm>
          <a:prstGeom prst="rect">
            <a:avLst/>
          </a:prstGeom>
        </p:spPr>
      </p:pic>
      <p:pic>
        <p:nvPicPr>
          <p:cNvPr id="1030" name="Picture 6" descr="TIGRE - SANTHOME UV-C Sterilization Box with 5W Wireless Charger">
            <a:extLst>
              <a:ext uri="{FF2B5EF4-FFF2-40B4-BE49-F238E27FC236}">
                <a16:creationId xmlns:a16="http://schemas.microsoft.com/office/drawing/2014/main" id="{5E7D00B6-5482-4DC7-83C0-35323479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r="5397" b="26156"/>
          <a:stretch/>
        </p:blipFill>
        <p:spPr bwMode="auto">
          <a:xfrm>
            <a:off x="660354" y="258198"/>
            <a:ext cx="5361892" cy="34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GRE - SANTHOME UV-C Sterilization Box with 5W Wireless Charger">
            <a:extLst>
              <a:ext uri="{FF2B5EF4-FFF2-40B4-BE49-F238E27FC236}">
                <a16:creationId xmlns:a16="http://schemas.microsoft.com/office/drawing/2014/main" id="{5FE9E062-510F-4F59-B916-314F368F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0829" r="3827" b="25130"/>
          <a:stretch/>
        </p:blipFill>
        <p:spPr bwMode="auto">
          <a:xfrm>
            <a:off x="9376903" y="2079359"/>
            <a:ext cx="2045164" cy="14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GRE - SANTHOME UV-C Sterilization Box with 5W Wireless Charger">
            <a:extLst>
              <a:ext uri="{FF2B5EF4-FFF2-40B4-BE49-F238E27FC236}">
                <a16:creationId xmlns:a16="http://schemas.microsoft.com/office/drawing/2014/main" id="{587DFCD7-2217-4F32-8A65-33C80472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1440" r="6356" b="17449"/>
          <a:stretch/>
        </p:blipFill>
        <p:spPr bwMode="auto">
          <a:xfrm>
            <a:off x="2313964" y="3829563"/>
            <a:ext cx="3474720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GRE - SANTHOME UV-C Sterilization Box with 5W Wireless Charger">
            <a:extLst>
              <a:ext uri="{FF2B5EF4-FFF2-40B4-BE49-F238E27FC236}">
                <a16:creationId xmlns:a16="http://schemas.microsoft.com/office/drawing/2014/main" id="{D63F3C32-2318-4A9E-A573-38EFF918A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28170" r="3986" b="20065"/>
          <a:stretch/>
        </p:blipFill>
        <p:spPr bwMode="auto">
          <a:xfrm>
            <a:off x="6704958" y="2157238"/>
            <a:ext cx="2258465" cy="12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4" y="3961646"/>
            <a:ext cx="4630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Insulated S.S.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Cold for 10 hours, Hot for 5 hours 500 ml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Leakproof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Soft Touch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73804"/>
              </p:ext>
            </p:extLst>
          </p:nvPr>
        </p:nvGraphicFramePr>
        <p:xfrm>
          <a:off x="6712017" y="521920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2804" y="8765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Grodno Soft Touch Insulated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Water Bottle – 500ml</a:t>
            </a:r>
          </a:p>
        </p:txBody>
      </p:sp>
      <p:pic>
        <p:nvPicPr>
          <p:cNvPr id="10" name="Picture 6" descr="GRODNO - Soft Touch Insulated Water Bottle -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5216" y="1965963"/>
            <a:ext cx="627381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ODNO - Rubberized Vacuum Cola Bottle - Bla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96" y="499642"/>
            <a:ext cx="6041958" cy="58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GRODNO - Soft Touch Insulated Water Bottle - Gr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4" y="1945065"/>
            <a:ext cx="607166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RODNO - Soft Touch Insulated Water Bottle - Navy Blu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3915" y="1945065"/>
            <a:ext cx="595434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GRODNO - Soft Touch Insulated Water Bottle - Whi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3734" y="1945065"/>
            <a:ext cx="595667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344931"/>
            <a:ext cx="442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 Certified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minimalist design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A548C9E-C13B-22E2-A1AF-84912849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72082"/>
              </p:ext>
            </p:extLst>
          </p:nvPr>
        </p:nvGraphicFramePr>
        <p:xfrm>
          <a:off x="6648221" y="500976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6878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Baruth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Giftology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GRS-certified Recycled RPET Backpack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7176" name="Picture 8" descr="BARUTH - Giftology GRS-certified Recycled RPET Backpack - Bl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8067" y="1969163"/>
            <a:ext cx="1645680" cy="20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ARUTH - Giftology GRS-certified Recycled RPET Backpack - Gr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3747" y="1969163"/>
            <a:ext cx="149645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ARUTH - Giftology GRS-certified Recycled RPET Backpack - Black">
            <a:extLst>
              <a:ext uri="{FF2B5EF4-FFF2-40B4-BE49-F238E27FC236}">
                <a16:creationId xmlns:a16="http://schemas.microsoft.com/office/drawing/2014/main" id="{8005D49C-5102-4D2F-BE3E-2E3DDE4E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3279" y="1989934"/>
            <a:ext cx="166992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1517B3E-9789-D573-C60D-37FEA2546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5" name="Picture 4" descr="A group of luggage bags&#10;&#10;Description automatically generated with low confidence">
            <a:extLst>
              <a:ext uri="{FF2B5EF4-FFF2-40B4-BE49-F238E27FC236}">
                <a16:creationId xmlns:a16="http://schemas.microsoft.com/office/drawing/2014/main" id="{D92AC62A-7692-287F-6209-34CBF10367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-2864" r="-2006" b="-8784"/>
          <a:stretch/>
        </p:blipFill>
        <p:spPr>
          <a:xfrm>
            <a:off x="84408" y="1461177"/>
            <a:ext cx="6119695" cy="40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84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3885313"/>
            <a:ext cx="39201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Easy Grip,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Inside,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Wide Mouth Fits Ice Cube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Screw-On Cap; BPA Free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12 Hours Cold And 8 Hours Hot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649708"/>
              </p:ext>
            </p:extLst>
          </p:nvPr>
        </p:nvGraphicFramePr>
        <p:xfrm>
          <a:off x="6726858" y="515983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674" y="86130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Galati Canteen Reusable Water Bottle with Insulation – 450ml</a:t>
            </a:r>
          </a:p>
        </p:txBody>
      </p:sp>
      <p:pic>
        <p:nvPicPr>
          <p:cNvPr id="13314" name="Picture 2" descr="GALATI - Hans Larsen Double Wall Stainless Steel Water Bottle -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8022" y="1896163"/>
            <a:ext cx="687024" cy="19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ALATI - Hans Larsen Double Wall Stainless Steel Water Bottle -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5" y="946546"/>
            <a:ext cx="5890809" cy="47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ALATI - Hans Larsen Double Wall Stainless Steel Water Bottle - Copp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5" y="1936886"/>
            <a:ext cx="628379" cy="18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GALATI - Hans Larsen Double Wall Stainless Steel Water Bottle - Whit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2278" y="1908590"/>
            <a:ext cx="664379" cy="18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9829855" y="5189614"/>
            <a:ext cx="217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470 ml Anti-Spill Mug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 Proof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Anti-Fall Suction Base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975326"/>
              </p:ext>
            </p:extLst>
          </p:nvPr>
        </p:nvGraphicFramePr>
        <p:xfrm>
          <a:off x="6903974" y="518513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72534" y="1028892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Eunoia Anti-Spill Suction Mug – Stainless Steel Insulated – 470ml</a:t>
            </a:r>
          </a:p>
        </p:txBody>
      </p:sp>
      <p:pic>
        <p:nvPicPr>
          <p:cNvPr id="20482" name="Picture 2" descr="EUNOIA - Hans Larsen Anti-Spill Mug with White li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3421" y="2111920"/>
            <a:ext cx="1419519" cy="26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UNOIA - Hans Larsen Anti-Spill Mug with Black li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2377" y="591269"/>
            <a:ext cx="3079573" cy="5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3421" y="371372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7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0938" y="4269444"/>
            <a:ext cx="4455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Set with colour matched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Bottle, Metal Pen and A5 notebook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items with premium soft touch coating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863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Lauta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Stainless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8" name="Picture 4" descr="LAUTA - Giftology Set of Stainless Bottle, Notebook and Pen - Bl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0143" y="2015238"/>
            <a:ext cx="1353635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UTA - Giftology Set of Stainless Bottle, Notebook and Pen - Gre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2437" y="2017280"/>
            <a:ext cx="1315092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UTA - Giftology Set of Stainless Bottle, Notebook and Pen - Whi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6188" y="2022043"/>
            <a:ext cx="1340728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752" y="426095"/>
            <a:ext cx="1394986" cy="4518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1A98821-4008-958D-9B5A-D676D74D91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55" t="7006" r="15094" b="247"/>
          <a:stretch/>
        </p:blipFill>
        <p:spPr>
          <a:xfrm>
            <a:off x="587828" y="270006"/>
            <a:ext cx="5325341" cy="5108969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FBF441-7AE9-B252-98C0-CC7BE56D18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996" r="-248" b="20446"/>
          <a:stretch/>
        </p:blipFill>
        <p:spPr>
          <a:xfrm>
            <a:off x="853169" y="5195208"/>
            <a:ext cx="4328436" cy="144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2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7064" y="1793323"/>
            <a:ext cx="3386774" cy="28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4304653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quality, elegant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Flask Capacity 600ml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Tumbler Capacity 180ml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2237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Almelo Insulated Drinkware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2050" name="Picture 2" descr="ALMELO - Hans Larsen Insulated Drinkware Set - Bla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950" y="453838"/>
            <a:ext cx="4074441" cy="59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5" y="1712457"/>
            <a:ext cx="1398286" cy="22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61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6817" y="2586068"/>
            <a:ext cx="2383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Water Bottle with easy Grip &amp;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Bottle, 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Pages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Thermo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PU Notebook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6817" y="940487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Argaki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Gift Set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4098" name="Picture 2" descr="ARGAKI - SANTHOME Gift Set- SS Bottle, Notebook and P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0973" y="1525646"/>
            <a:ext cx="3304513" cy="363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CFDAF-B41B-9B29-A6EA-63257C64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215" y="0"/>
            <a:ext cx="620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6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3240" y="3679956"/>
            <a:ext cx="44078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Sterilise on the 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UV-C Kills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 different zippered compartments, for UV-C &amp; for holding travel &amp; daily accessories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Non Toxic Without Mercury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 your own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/ power source or check with us for our range of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( Pages 94 to 100 )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49494" y="1020676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Habry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UV-C Sterilization Pouch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19312"/>
              </p:ext>
            </p:extLst>
          </p:nvPr>
        </p:nvGraphicFramePr>
        <p:xfrm>
          <a:off x="6779951" y="543002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HABRY - SANTHOME UV-C Sterilization Pou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5016" y="764422"/>
            <a:ext cx="3657602" cy="53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BRY - SANTHOME UV-C Sterilization Pou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047" y="1715134"/>
            <a:ext cx="2024298" cy="18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ABRY - SANTHOME UV-C Sterilization Pou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032" y="1596766"/>
            <a:ext cx="2219984" cy="19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ABRY - SANTHOME UV-C Sterilization Pouc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02" y="3471715"/>
            <a:ext cx="2482626" cy="16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5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336645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Trolley strap attaches to trolley bag for ease of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510" y="88431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Jasper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7172" name="Picture 4" descr="CROSS - Jasper 15 Inches Office Briefcase - Bla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8005" y="3522387"/>
            <a:ext cx="1275123" cy="27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75" y="535584"/>
            <a:ext cx="4357117" cy="5364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2329" y="1479040"/>
            <a:ext cx="2268874" cy="2594244"/>
          </a:xfrm>
          <a:prstGeom prst="rect">
            <a:avLst/>
          </a:prstGeom>
        </p:spPr>
      </p:pic>
      <p:pic>
        <p:nvPicPr>
          <p:cNvPr id="6" name="Picture 7" descr="A picture containing luggage, suitcase, indoor, accessory&#10;&#10;Description automatically generated">
            <a:extLst>
              <a:ext uri="{FF2B5EF4-FFF2-40B4-BE49-F238E27FC236}">
                <a16:creationId xmlns:a16="http://schemas.microsoft.com/office/drawing/2014/main" id="{982F72BA-F28E-E005-282B-99F665F9F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00" r="19867" b="-402"/>
          <a:stretch/>
        </p:blipFill>
        <p:spPr>
          <a:xfrm>
            <a:off x="6526822" y="1371600"/>
            <a:ext cx="2697295" cy="29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8643" y="116860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Francisco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333830"/>
              </p:ext>
            </p:extLst>
          </p:nvPr>
        </p:nvGraphicFramePr>
        <p:xfrm>
          <a:off x="6741512" y="48667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9218" name="Picture 2" descr="CROSS - Francisco 15 Inches Office Briefcase -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89" y="695856"/>
            <a:ext cx="5823867" cy="53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ROSS Francisco Office Laptop Briefcase - Brow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5473" y="1695860"/>
            <a:ext cx="2237390" cy="21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06041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</p:spTree>
    <p:extLst>
      <p:ext uri="{BB962C8B-B14F-4D97-AF65-F5344CB8AC3E}">
        <p14:creationId xmlns:p14="http://schemas.microsoft.com/office/powerpoint/2010/main" val="330050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68966" y="4081049"/>
            <a:ext cx="4881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17” Laptop Backpack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Tablet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Structured Design For Easy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Integrated External USB 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86662" y="838889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Posadas 17” Laptop Backpack With USB Port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42" y="362654"/>
            <a:ext cx="1922843" cy="389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437" y="776536"/>
            <a:ext cx="3629025" cy="5402165"/>
          </a:xfrm>
          <a:prstGeom prst="rect">
            <a:avLst/>
          </a:prstGeom>
        </p:spPr>
      </p:pic>
      <p:pic>
        <p:nvPicPr>
          <p:cNvPr id="5122" name="Picture 2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784" y="1950502"/>
            <a:ext cx="1445158" cy="19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988" y="1945548"/>
            <a:ext cx="1886278" cy="206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938" y="3811664"/>
            <a:ext cx="1643604" cy="22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30667"/>
            <a:ext cx="478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Ruled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Notebook With Legendary Flair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85108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Tomar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PU Thermo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0BB5690-2F7B-4109-98B0-932EB749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  <p:pic>
        <p:nvPicPr>
          <p:cNvPr id="21506" name="Picture 2" descr="TOMAR - SANTHOME Set Of PU Thermo Notebook And Pen - Black">
            <a:extLst>
              <a:ext uri="{FF2B5EF4-FFF2-40B4-BE49-F238E27FC236}">
                <a16:creationId xmlns:a16="http://schemas.microsoft.com/office/drawing/2014/main" id="{47935A49-1272-4110-98E9-8F3E60F6E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41960" y="1834759"/>
            <a:ext cx="1794183" cy="21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7B5A53-1B96-437A-93D5-7957073304BB}"/>
              </a:ext>
            </a:extLst>
          </p:cNvPr>
          <p:cNvGrpSpPr/>
          <p:nvPr/>
        </p:nvGrpSpPr>
        <p:grpSpPr>
          <a:xfrm>
            <a:off x="6600814" y="1834759"/>
            <a:ext cx="1898787" cy="2092013"/>
            <a:chOff x="1855458" y="944879"/>
            <a:chExt cx="3956062" cy="43586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C7D76B-D8D7-4E98-A331-9B0B3BA81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28" t="30130" r="78133" b="6887"/>
            <a:stretch/>
          </p:blipFill>
          <p:spPr>
            <a:xfrm>
              <a:off x="5191760" y="2034019"/>
              <a:ext cx="619760" cy="3269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5F6FD9-3C7F-40A7-AADF-BB565516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513" t="9150" r="10218" b="6886"/>
            <a:stretch/>
          </p:blipFill>
          <p:spPr>
            <a:xfrm>
              <a:off x="1855458" y="944879"/>
              <a:ext cx="3336302" cy="4358641"/>
            </a:xfrm>
            <a:prstGeom prst="rect">
              <a:avLst/>
            </a:prstGeom>
          </p:spPr>
        </p:pic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A9374C0-FB24-8D08-5378-86F7939A6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" y="217371"/>
            <a:ext cx="6263945" cy="62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ORGAN - Eco Set of Mug, FSC Notebook and Pen">
            <a:extLst>
              <a:ext uri="{FF2B5EF4-FFF2-40B4-BE49-F238E27FC236}">
                <a16:creationId xmlns:a16="http://schemas.microsoft.com/office/drawing/2014/main" id="{AD4CFEC0-D9AA-4EF8-8412-1BED5B7E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8" y="818245"/>
            <a:ext cx="6173591" cy="5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7EED4AF-3EC7-466B-9854-46FCA15F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260" y="261591"/>
            <a:ext cx="1575848" cy="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79739"/>
            <a:ext cx="4571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products plus packaging from sustainable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Silicone sleeve helps hold mug with hot liquid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80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pgs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Notebook - 14 x 9 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Give Value, Save Ecology when you give out this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380 ml Mug capacity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0511" y="8920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Korgan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 Set of Mug, FSC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21858"/>
              </p:ext>
            </p:extLst>
          </p:nvPr>
        </p:nvGraphicFramePr>
        <p:xfrm>
          <a:off x="6667260" y="528607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7172" name="Picture 4" descr="KORGAN - Eco Set of Mug, FSC Notebook and Pen">
            <a:extLst>
              <a:ext uri="{FF2B5EF4-FFF2-40B4-BE49-F238E27FC236}">
                <a16:creationId xmlns:a16="http://schemas.microsoft.com/office/drawing/2014/main" id="{45185D7F-C733-40B2-B3A6-D433B090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60" y="2006577"/>
            <a:ext cx="2006411" cy="18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ORGAN - Eco Set of Mug, FSC Notebook and Pen">
            <a:extLst>
              <a:ext uri="{FF2B5EF4-FFF2-40B4-BE49-F238E27FC236}">
                <a16:creationId xmlns:a16="http://schemas.microsoft.com/office/drawing/2014/main" id="{9AA16DD3-3030-4E31-BA04-A2E1A279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01" y="2082998"/>
            <a:ext cx="2119919" cy="17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24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0476" y="4028498"/>
            <a:ext cx="440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Attaches To The Magnet On The Notebook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160 Pages ; 80 gsm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Value Deal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4698" y="813530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Campina Hard Cover Notebook with Metal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3" name="AutoShape 4" descr="SAJADA - Soft Suede Prayer Mat with Velvet Pou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833" y="405067"/>
            <a:ext cx="1394986" cy="451854"/>
          </a:xfrm>
          <a:prstGeom prst="rect">
            <a:avLst/>
          </a:prstGeom>
        </p:spPr>
      </p:pic>
      <p:pic>
        <p:nvPicPr>
          <p:cNvPr id="20482" name="Picture 2" descr="CAMPINA - Giftology A5 Hard Cover Notebook with Metal Pen - Black">
            <a:extLst>
              <a:ext uri="{FF2B5EF4-FFF2-40B4-BE49-F238E27FC236}">
                <a16:creationId xmlns:a16="http://schemas.microsoft.com/office/drawing/2014/main" id="{5FEEFDBB-1419-4B7B-978E-A950CB99F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007" y="405067"/>
            <a:ext cx="353568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AMPINA - Giftology A5 Hard Cover Notebook with Metal Pen - Orange">
            <a:extLst>
              <a:ext uri="{FF2B5EF4-FFF2-40B4-BE49-F238E27FC236}">
                <a16:creationId xmlns:a16="http://schemas.microsoft.com/office/drawing/2014/main" id="{DCA2609D-A7BD-4C9D-BF37-E3C7B0116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7737" y="2122382"/>
            <a:ext cx="908803" cy="16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AMPINA - Giftology A5 Hard Cover Notebook with Metal Pen - Red">
            <a:extLst>
              <a:ext uri="{FF2B5EF4-FFF2-40B4-BE49-F238E27FC236}">
                <a16:creationId xmlns:a16="http://schemas.microsoft.com/office/drawing/2014/main" id="{C1713E2C-D91B-4D60-8886-91CEDF7B7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1494" y="2122382"/>
            <a:ext cx="942051" cy="16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AMPINA - Giftology A5 Hard Cover Notebook with Metal Pen - Blue">
            <a:extLst>
              <a:ext uri="{FF2B5EF4-FFF2-40B4-BE49-F238E27FC236}">
                <a16:creationId xmlns:a16="http://schemas.microsoft.com/office/drawing/2014/main" id="{20D647E1-ED92-4FA3-9304-68C9D30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833" y="2102062"/>
            <a:ext cx="962256" cy="166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AMPINA - Giftology A5 Hard Cover Notebook with Metal Pen - Green">
            <a:extLst>
              <a:ext uri="{FF2B5EF4-FFF2-40B4-BE49-F238E27FC236}">
                <a16:creationId xmlns:a16="http://schemas.microsoft.com/office/drawing/2014/main" id="{DC39771D-B21A-4535-932D-DA9A80144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899" y="2122382"/>
            <a:ext cx="958545" cy="16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AMPINA - Giftology A5 Hard Cover Notebook with Metal Pen - Grey">
            <a:extLst>
              <a:ext uri="{FF2B5EF4-FFF2-40B4-BE49-F238E27FC236}">
                <a16:creationId xmlns:a16="http://schemas.microsoft.com/office/drawing/2014/main" id="{5AC4D2E0-3352-4A6A-9E78-7430C05A9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6486" y="2122382"/>
            <a:ext cx="908803" cy="15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CAMPINA - Giftology A5 Hard Cover Notebook with Metal Pen">
            <a:extLst>
              <a:ext uri="{FF2B5EF4-FFF2-40B4-BE49-F238E27FC236}">
                <a16:creationId xmlns:a16="http://schemas.microsoft.com/office/drawing/2014/main" id="{552FB554-7EEB-4749-BCA1-B1A4DBBB7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"/>
          <a:stretch/>
        </p:blipFill>
        <p:spPr bwMode="auto">
          <a:xfrm>
            <a:off x="3939336" y="3719479"/>
            <a:ext cx="2079495" cy="16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90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9458" y="2680979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Ballpoint 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Sturdy Steel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Swiss Peak Sleeve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99458" y="215215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Luzern Peak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66323"/>
              </p:ext>
            </p:extLst>
          </p:nvPr>
        </p:nvGraphicFramePr>
        <p:xfrm>
          <a:off x="6661281" y="351089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LUZERN - Swiss Peak Pen - Bla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524" y="838889"/>
            <a:ext cx="725714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UZERN - Swiss Peak Pen - B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94068">
            <a:off x="2352522" y="1817366"/>
            <a:ext cx="3874830" cy="3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LUZERN - Swiss Peak Pen - Black">
            <a:extLst>
              <a:ext uri="{FF2B5EF4-FFF2-40B4-BE49-F238E27FC236}">
                <a16:creationId xmlns:a16="http://schemas.microsoft.com/office/drawing/2014/main" id="{BA1D337D-A6D5-4D3A-9C44-B70AFC960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0708" y="923016"/>
            <a:ext cx="963792" cy="55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tail Brand Swiss Peak Toiletry Bag for Travelling">
            <a:extLst>
              <a:ext uri="{FF2B5EF4-FFF2-40B4-BE49-F238E27FC236}">
                <a16:creationId xmlns:a16="http://schemas.microsoft.com/office/drawing/2014/main" id="{82D01460-6BFC-4DFA-A8D1-BB977DB0D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165284"/>
            <a:ext cx="4431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Authentic pen set bearing all the hallmarks of classic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heavy brass metal rollerball with stylus and ball point pen with Swiss Peak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premium PU leather pouch and giftbox. blue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19099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Dusco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Executive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70204"/>
              </p:ext>
            </p:extLst>
          </p:nvPr>
        </p:nvGraphicFramePr>
        <p:xfrm>
          <a:off x="6761730" y="548015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6341" y="214248"/>
            <a:ext cx="1696655" cy="60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435" y="1562159"/>
            <a:ext cx="2639467" cy="24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tail Brand Swiss Peak Toiletry Bag for Travelling">
            <a:extLst>
              <a:ext uri="{FF2B5EF4-FFF2-40B4-BE49-F238E27FC236}">
                <a16:creationId xmlns:a16="http://schemas.microsoft.com/office/drawing/2014/main" id="{C2F6F43F-6826-4D3B-9904-ACCC023E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32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E6418-F400-442A-955E-7511D4830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21" y="979686"/>
            <a:ext cx="967826" cy="5541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7E642-898F-F3CB-4B44-0AC444120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29" y="1043223"/>
            <a:ext cx="830931" cy="5541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5977570" y="2797056"/>
            <a:ext cx="152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Metal Pen Sets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5928270" y="143982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Trofa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Metal Roller and Ball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270246" y="485112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841082"/>
              </p:ext>
            </p:extLst>
          </p:nvPr>
        </p:nvGraphicFramePr>
        <p:xfrm>
          <a:off x="5977569" y="322527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007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488695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with Japanese Antibacterial agent produced with SIAA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Great </a:t>
            </a:r>
            <a:r>
              <a:rPr lang="en-GB" sz="1400" dirty="0" err="1">
                <a:latin typeface="Tw Cen MT" panose="020B0602020104020603" pitchFamily="34" charset="0"/>
              </a:rPr>
              <a:t>BRing</a:t>
            </a:r>
            <a:r>
              <a:rPr lang="en-GB" sz="1400" dirty="0">
                <a:latin typeface="Tw Cen MT" panose="020B0602020104020603" pitchFamily="34" charset="0"/>
              </a:rPr>
              <a:t> Space on clip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181557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Leova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04114"/>
              </p:ext>
            </p:extLst>
          </p:nvPr>
        </p:nvGraphicFramePr>
        <p:xfrm>
          <a:off x="6703923" y="33772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7CEE97-EC8C-40A8-AF68-40C0A761D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946" y="838889"/>
            <a:ext cx="791626" cy="5459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721C1-F0B3-4D9B-90CC-9DB8055C4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207" y="839029"/>
            <a:ext cx="752030" cy="5459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AF1B-1920-4644-BD73-748A642AA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496" y="838889"/>
            <a:ext cx="773401" cy="5449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9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63884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for bacterial Effectiveness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1200m writing 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German </a:t>
            </a:r>
            <a:r>
              <a:rPr lang="en-GB" sz="1400" dirty="0" err="1">
                <a:latin typeface="Tw Cen MT" panose="020B0602020104020603" pitchFamily="34" charset="0"/>
              </a:rPr>
              <a:t>Dokumental</a:t>
            </a:r>
            <a:r>
              <a:rPr lang="en-GB" sz="1400" dirty="0">
                <a:latin typeface="Tw Cen MT" panose="020B0602020104020603" pitchFamily="34" charset="0"/>
              </a:rPr>
              <a:t>®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2042047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Depok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371"/>
              </p:ext>
            </p:extLst>
          </p:nvPr>
        </p:nvGraphicFramePr>
        <p:xfrm>
          <a:off x="6832260" y="352355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  <p:pic>
        <p:nvPicPr>
          <p:cNvPr id="34818" name="Picture 2" descr="DEPOK - Giftology Pen - Blue (Anti-bacterial)">
            <a:extLst>
              <a:ext uri="{FF2B5EF4-FFF2-40B4-BE49-F238E27FC236}">
                <a16:creationId xmlns:a16="http://schemas.microsoft.com/office/drawing/2014/main" id="{2A546C80-B1D6-4F1F-9F77-A886846B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7"/>
          <a:stretch/>
        </p:blipFill>
        <p:spPr bwMode="auto">
          <a:xfrm>
            <a:off x="1237305" y="633429"/>
            <a:ext cx="990097" cy="57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DEPOK - Giftology Pen - Green (Anti-bacterial)">
            <a:extLst>
              <a:ext uri="{FF2B5EF4-FFF2-40B4-BE49-F238E27FC236}">
                <a16:creationId xmlns:a16="http://schemas.microsoft.com/office/drawing/2014/main" id="{7A26C0E2-4BA3-4FB6-9AA3-85C098B8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9" y="598545"/>
            <a:ext cx="1141526" cy="5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EPOK - Giftology Pen - White (Anti-bacterial)">
            <a:extLst>
              <a:ext uri="{FF2B5EF4-FFF2-40B4-BE49-F238E27FC236}">
                <a16:creationId xmlns:a16="http://schemas.microsoft.com/office/drawing/2014/main" id="{82ECC9B7-5E5C-41CC-8EA6-A959C5559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1090" y="625300"/>
            <a:ext cx="990097" cy="57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9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ROSS - CHESTER - Bi-Fold Coin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890" y="-3000"/>
            <a:ext cx="6138890" cy="69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77138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93571"/>
              </p:ext>
            </p:extLst>
          </p:nvPr>
        </p:nvGraphicFramePr>
        <p:xfrm>
          <a:off x="6654625" y="475050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0293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Chester Bi-Fold Leather Wallet with Coin Pocket</a:t>
            </a:r>
          </a:p>
        </p:txBody>
      </p:sp>
      <p:pic>
        <p:nvPicPr>
          <p:cNvPr id="4098" name="Picture 2" descr="CROSS Chester Bi-Fold Leather Wallet with Coin Poc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2067393"/>
            <a:ext cx="1704562" cy="14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OSS - CHESTER - Bi-Fold Coin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5726" y="2146362"/>
            <a:ext cx="3192323" cy="14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ROSS - ELY - Slim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67" y="0"/>
            <a:ext cx="6145967" cy="69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5787" y="3402050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81549"/>
              </p:ext>
            </p:extLst>
          </p:nvPr>
        </p:nvGraphicFramePr>
        <p:xfrm>
          <a:off x="6788328" y="429063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CROSS Ely Slim Leather Wall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6489" y="1836259"/>
            <a:ext cx="1730606" cy="14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OSS - ELY - Slim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5618" y="1818526"/>
            <a:ext cx="3137068" cy="14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5" y="1145798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Ely Slim Leather Wallet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AF5D16F6-45AF-8ED2-90CF-19AE77A05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470458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wallet with contrast grey stitching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inside of the wallet features 3 card slots, 2 section for banknotes and 1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A special tracker is built into the product to prove that the surface is treated with </a:t>
            </a:r>
            <a:r>
              <a:rPr lang="en-GB" sz="1400" dirty="0" err="1">
                <a:latin typeface="Tw Cen MT" panose="020B0602020104020603" pitchFamily="34" charset="0"/>
              </a:rPr>
              <a:t>Biomaster</a:t>
            </a:r>
            <a:endParaRPr lang="en-GB" sz="1400" dirty="0"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Packed in a </a:t>
            </a:r>
            <a:r>
              <a:rPr lang="en-GB" sz="1400" dirty="0" err="1">
                <a:latin typeface="Tw Cen MT" panose="020B0602020104020603" pitchFamily="34" charset="0"/>
              </a:rPr>
              <a:t>Santhome</a:t>
            </a:r>
            <a:r>
              <a:rPr lang="en-GB" sz="1400" dirty="0">
                <a:latin typeface="Tw Cen MT" panose="020B0602020104020603" pitchFamily="34" charset="0"/>
              </a:rPr>
              <a:t> gift box.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02345"/>
              </p:ext>
            </p:extLst>
          </p:nvPr>
        </p:nvGraphicFramePr>
        <p:xfrm>
          <a:off x="6751163" y="50711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4" y="131847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Cancun Men's Wallet In Genuine Leather</a:t>
            </a:r>
          </a:p>
        </p:txBody>
      </p:sp>
      <p:pic>
        <p:nvPicPr>
          <p:cNvPr id="10" name="Picture 4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DB5958FC-D82B-4049-AF9A-28BD70B2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634" y="1276266"/>
            <a:ext cx="5338454" cy="43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E092413E-DBFC-41EB-8C56-52E5CE88A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414" y="2397082"/>
            <a:ext cx="1670207" cy="8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A970C941-7286-4D32-9BD6-E93203E1B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163" y="2307554"/>
            <a:ext cx="1924086" cy="10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304" y="455305"/>
            <a:ext cx="1599697" cy="5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0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527120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Mini Over-flap </a:t>
            </a:r>
            <a:r>
              <a:rPr lang="en-GB" sz="1400" dirty="0" err="1">
                <a:latin typeface="Tw Cen MT" panose="020B0602020104020603" pitchFamily="34" charset="0"/>
              </a:rPr>
              <a:t>bifold</a:t>
            </a:r>
            <a:r>
              <a:rPr lang="en-GB" sz="1400" dirty="0">
                <a:latin typeface="Tw Cen MT" panose="020B0602020104020603" pitchFamily="34" charset="0"/>
              </a:rPr>
              <a:t> wallet with space to keep all your pocket essentials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Features 9 Credit Card Pockets, 1 ID Pocket, 2 Slip in Pockets and a large bill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Also features an ID pocket on the outside for easy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24527"/>
              </p:ext>
            </p:extLst>
          </p:nvPr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Linkuva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Genuine Leather Wallet</a:t>
            </a:r>
          </a:p>
        </p:txBody>
      </p:sp>
      <p:pic>
        <p:nvPicPr>
          <p:cNvPr id="14" name="Graphic 27">
            <a:extLst>
              <a:ext uri="{FF2B5EF4-FFF2-40B4-BE49-F238E27FC236}">
                <a16:creationId xmlns:a16="http://schemas.microsoft.com/office/drawing/2014/main" id="{4C2ED0C3-CB98-416A-A06B-E1B97599E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856" y="428703"/>
            <a:ext cx="1746832" cy="479219"/>
          </a:xfrm>
          <a:prstGeom prst="rect">
            <a:avLst/>
          </a:prstGeom>
        </p:spPr>
      </p:pic>
      <p:pic>
        <p:nvPicPr>
          <p:cNvPr id="2050" name="Picture 2" descr="Giftology Genuine Leather Wall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9944" y="2019009"/>
            <a:ext cx="1476672" cy="11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tology Genuine Leather Wal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7891" y="1711807"/>
            <a:ext cx="1564550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ftology Genuine Leather Wall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1863446"/>
            <a:ext cx="1515763" cy="13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03D62F-B53E-6B85-1445-B8A2515553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96" y="907922"/>
            <a:ext cx="5827644" cy="44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1" y="4094421"/>
            <a:ext cx="393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Bamboo &amp; Packaging-sustainable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 stainless steel insulating vacuum flask with bamboo lid and handle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Stainless steel lunchbox with 2 cutlery utensils and an attachable polyester band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Chaves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Lunch Box and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821951"/>
              </p:ext>
            </p:extLst>
          </p:nvPr>
        </p:nvGraphicFramePr>
        <p:xfrm>
          <a:off x="6633765" y="535003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15" name="Picture 2" descr="[GSHL 180] CHAVES - Hans Larsen Set of Lunch Box and Vacuum Bottle (678×683)">
            <a:extLst>
              <a:ext uri="{FF2B5EF4-FFF2-40B4-BE49-F238E27FC236}">
                <a16:creationId xmlns:a16="http://schemas.microsoft.com/office/drawing/2014/main" id="{F4CD19E9-87FA-4317-BDB3-333045D96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086" y="170545"/>
            <a:ext cx="4740574" cy="6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4D971B-6BF0-438D-998F-4681840D5C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535" y="1891512"/>
            <a:ext cx="592457" cy="1962956"/>
          </a:xfrm>
          <a:prstGeom prst="rect">
            <a:avLst/>
          </a:prstGeom>
        </p:spPr>
      </p:pic>
      <p:pic>
        <p:nvPicPr>
          <p:cNvPr id="17" name="Picture 4" descr="CHAVES - Hans Larsen Set of Lunch Box and Vacuum Bottle (800×800)">
            <a:extLst>
              <a:ext uri="{FF2B5EF4-FFF2-40B4-BE49-F238E27FC236}">
                <a16:creationId xmlns:a16="http://schemas.microsoft.com/office/drawing/2014/main" id="{24DAA577-3CA4-4DEC-B75E-257D792A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525" y="2485345"/>
            <a:ext cx="1791802" cy="11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HAVES - HANS LARSEN Set of Lunch Box and Vacuum Bottle (1024×608)">
            <a:extLst>
              <a:ext uri="{FF2B5EF4-FFF2-40B4-BE49-F238E27FC236}">
                <a16:creationId xmlns:a16="http://schemas.microsoft.com/office/drawing/2014/main" id="{A55C7F54-FB3F-4273-91A7-50514835A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7211" y="2638546"/>
            <a:ext cx="1907703" cy="9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02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1AA778-A1C7-49B3-98A6-FE0B0D5CC815}"/>
              </a:ext>
            </a:extLst>
          </p:cNvPr>
          <p:cNvSpPr txBox="1"/>
          <p:nvPr/>
        </p:nvSpPr>
        <p:spPr>
          <a:xfrm>
            <a:off x="427192" y="3629874"/>
            <a:ext cx="59082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F3C52"/>
                </a:solidFill>
                <a:latin typeface="Avenir LT Std 65 Medium" panose="020B0803020203020204" pitchFamily="34" charset="0"/>
              </a:rPr>
              <a:t>Your Name</a:t>
            </a:r>
            <a:endParaRPr lang="en-US" dirty="0">
              <a:solidFill>
                <a:srgbClr val="0F3C52"/>
              </a:solidFill>
              <a:latin typeface="Avenir LT Std 45 Book" panose="020B0502020203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</a:rPr>
              <a:t>M: +XX XX XXXX XXXX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</a:rPr>
              <a:t>E: </a:t>
            </a: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  <a:hlinkClick r:id="rId3"/>
              </a:rPr>
              <a:t>email@template.com</a:t>
            </a: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</a:rPr>
              <a:t>W: </a:t>
            </a: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  <a:hlinkClick r:id="rId4"/>
              </a:rPr>
              <a:t>https://sa.giftsnpromo.com/</a:t>
            </a: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F3C52"/>
                </a:solidFill>
                <a:latin typeface="Avenir LT Std 45 Book" panose="020B0502020203020204" pitchFamily="34" charset="0"/>
              </a:rPr>
              <a:t>Your Business Address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EA29-1CE3-460C-9857-CAE0E9F3A8E9}"/>
              </a:ext>
            </a:extLst>
          </p:cNvPr>
          <p:cNvSpPr txBox="1"/>
          <p:nvPr/>
        </p:nvSpPr>
        <p:spPr>
          <a:xfrm>
            <a:off x="399896" y="527920"/>
            <a:ext cx="1138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F3C52"/>
                </a:solidFill>
                <a:latin typeface="Avenir LT Std 65 Medium" panose="020B0803020203020204" pitchFamily="34" charset="0"/>
              </a:rPr>
              <a:t>Thank you!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EAD1D-C114-5ABE-E150-45BF6E90B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87" t="8219" b="47418"/>
          <a:stretch/>
        </p:blipFill>
        <p:spPr>
          <a:xfrm flipH="1">
            <a:off x="-5189" y="6351758"/>
            <a:ext cx="12197189" cy="5062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22E4DD-D50B-3CD8-ED56-B197E3537BD4}"/>
              </a:ext>
            </a:extLst>
          </p:cNvPr>
          <p:cNvSpPr txBox="1"/>
          <p:nvPr/>
        </p:nvSpPr>
        <p:spPr>
          <a:xfrm>
            <a:off x="114188" y="6391176"/>
            <a:ext cx="5064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trendy | creative | sustainable | aspirational</a:t>
            </a:r>
          </a:p>
        </p:txBody>
      </p:sp>
      <p:sp>
        <p:nvSpPr>
          <p:cNvPr id="2" name="Rectangle: Rounded Corners 1">
            <a:hlinkClick r:id="rId6"/>
            <a:extLst>
              <a:ext uri="{FF2B5EF4-FFF2-40B4-BE49-F238E27FC236}">
                <a16:creationId xmlns:a16="http://schemas.microsoft.com/office/drawing/2014/main" id="{5D3A40A9-F76D-5FAE-30BC-AAB3840EC12A}"/>
              </a:ext>
            </a:extLst>
          </p:cNvPr>
          <p:cNvSpPr/>
          <p:nvPr/>
        </p:nvSpPr>
        <p:spPr>
          <a:xfrm>
            <a:off x="8765423" y="5144753"/>
            <a:ext cx="2250338" cy="506242"/>
          </a:xfrm>
          <a:prstGeom prst="roundRect">
            <a:avLst/>
          </a:prstGeom>
          <a:solidFill>
            <a:srgbClr val="0F3C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2023 catalogue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3FBEA8-F5BB-4A77-BDB4-673C0E764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668" y="363614"/>
            <a:ext cx="3275309" cy="46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0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6937" y="4326349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Borosilicate Glass Body &amp; Eco Bamboo Top Cap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 Sleeve For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Eco-Friendly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6073" y="932678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Megara Borosilicate 550 ml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Glass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1746"/>
              </p:ext>
            </p:extLst>
          </p:nvPr>
        </p:nvGraphicFramePr>
        <p:xfrm>
          <a:off x="6631478" y="524350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4C09B46-471E-4F63-887C-B1DC375AA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27" y="2011161"/>
            <a:ext cx="1211568" cy="2044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A0B27-88DE-4A1D-9F56-39BE59559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033" y="2022364"/>
            <a:ext cx="999145" cy="1895522"/>
          </a:xfrm>
          <a:prstGeom prst="rect">
            <a:avLst/>
          </a:prstGeom>
        </p:spPr>
      </p:pic>
      <p:pic>
        <p:nvPicPr>
          <p:cNvPr id="10246" name="Picture 6" descr="MEGARA - Hans Larsen Borosilicate 550 ml Glass Bottle">
            <a:extLst>
              <a:ext uri="{FF2B5EF4-FFF2-40B4-BE49-F238E27FC236}">
                <a16:creationId xmlns:a16="http://schemas.microsoft.com/office/drawing/2014/main" id="{9C2D88EE-CB93-4298-853D-0A2ACD838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1764" y="1931096"/>
            <a:ext cx="694723" cy="20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4DE0075C-8F3F-1D6A-8F17-496A72C44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99" y="0"/>
            <a:ext cx="6124599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F6FE128-C0FC-8650-856F-D5BBCD169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177567"/>
            <a:ext cx="522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Certified by Global Recycled Standard (GRS)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with 140GSM recycled cotton - a light and durable fabric.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Saved 1,200 L of water by substituting water-thirsty cotton fabric with recycled cotton. 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A548C9E-C13B-22E2-A1AF-84912849723C}"/>
              </a:ext>
            </a:extLst>
          </p:cNvPr>
          <p:cNvGraphicFramePr>
            <a:graphicFrameLocks noGrp="1"/>
          </p:cNvGraphicFramePr>
          <p:nvPr/>
        </p:nvGraphicFramePr>
        <p:xfrm>
          <a:off x="6697303" y="530288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4995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Ablar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GRS-certified Recycled Cotton Tote Bag – 140GSM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7303" y="1977311"/>
            <a:ext cx="917671" cy="18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35">
            <a:extLst>
              <a:ext uri="{FF2B5EF4-FFF2-40B4-BE49-F238E27FC236}">
                <a16:creationId xmlns:a16="http://schemas.microsoft.com/office/drawing/2014/main" id="{6A845D73-42C3-F4CA-A71C-5BBC11C40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67D3DC0-11E9-7C8A-13A5-C012E3A8A0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1026" name="Picture 2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4522"/>
          <a:stretch/>
        </p:blipFill>
        <p:spPr bwMode="auto">
          <a:xfrm>
            <a:off x="2645815" y="1366753"/>
            <a:ext cx="3432186" cy="452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LAR - GRS-certified Recycled Cotton Tote Bag - Natur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4182766"/>
            <a:ext cx="1873250" cy="16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150" y="90588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Orsha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A5 RPET &amp;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-certified Notebook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60706"/>
              </p:ext>
            </p:extLst>
          </p:nvPr>
        </p:nvGraphicFramePr>
        <p:xfrm>
          <a:off x="6578448" y="51560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8434" name="Picture 2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4546" y="1227434"/>
            <a:ext cx="2015928" cy="23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ORSHA - SANTHOME A5 Sustainable &amp;amp; Eco Friendly Notebook - Black (Anti-Microbial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0759" y="3748934"/>
            <a:ext cx="2610273" cy="18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934915"/>
            <a:ext cx="1475336" cy="2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RSHA - SANTHOME A5 rPET &amp;amp; FSC Certified Notebook - Grey (Anti-Microbial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5166" y="1948226"/>
            <a:ext cx="1405457" cy="20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ORSHA - SANTHOME A5 rPET &amp;amp; FSC Certified Notebook - Navy Blue (Anti-Microbial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365" y="1960876"/>
            <a:ext cx="1421837" cy="20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890" y="4085306"/>
            <a:ext cx="4073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Cover made from recycled plastic (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) &amp; treated with silver-ion Anti-Bacterial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A5 Ruled Notebook, 160 Pages.</a:t>
            </a:r>
          </a:p>
        </p:txBody>
      </p:sp>
      <p:pic>
        <p:nvPicPr>
          <p:cNvPr id="3" name="Picture 2" descr="A picture containing text, monitor, case, indoor&#10;&#10;Description automatically generated">
            <a:extLst>
              <a:ext uri="{FF2B5EF4-FFF2-40B4-BE49-F238E27FC236}">
                <a16:creationId xmlns:a16="http://schemas.microsoft.com/office/drawing/2014/main" id="{4D6CFE7B-88C2-B1F8-9C58-E7E53CEA01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003" y="683069"/>
            <a:ext cx="3312056" cy="5491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D481C-8246-0C0B-0D6F-A6D89315B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F4C1C6-C7D1-9CE6-2229-8FCD2C887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3" y="3924148"/>
            <a:ext cx="5129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made from elegant combination of cork and cotton fabric. 160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made from cork and wheat straw material with matching colours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an eco gift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0871" y="106262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Borsa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Eco-neutral A5 Cork Fabric Hard Cover Notebook and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95506"/>
              </p:ext>
            </p:extLst>
          </p:nvPr>
        </p:nvGraphicFramePr>
        <p:xfrm>
          <a:off x="6706402" y="528594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21512" name="Picture 8" descr="BORSA - eco-neutral Set of A5 Cork Fabric Hard Cover Notebook and Pen - Whi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333" y="606127"/>
            <a:ext cx="3690294" cy="55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7993" y="2163729"/>
            <a:ext cx="1946686" cy="14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2630" y="2193420"/>
            <a:ext cx="1625669" cy="1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35">
            <a:extLst>
              <a:ext uri="{FF2B5EF4-FFF2-40B4-BE49-F238E27FC236}">
                <a16:creationId xmlns:a16="http://schemas.microsoft.com/office/drawing/2014/main" id="{E154DFF8-CE0E-0251-F6DC-18A753415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ANI - 10W Wireless Mouse Pad &amp;amp; Desk Organizer">
            <a:extLst>
              <a:ext uri="{FF2B5EF4-FFF2-40B4-BE49-F238E27FC236}">
                <a16:creationId xmlns:a16="http://schemas.microsoft.com/office/drawing/2014/main" id="{D9D7BDCD-802E-4207-A5A4-4ADA3FA6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4" y="1923976"/>
            <a:ext cx="3526307" cy="19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102541"/>
            <a:ext cx="4937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 Friendly RPET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 Watts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Mouse pad, Desk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Fabric gives a Rich appearance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Folds completely, hence a Travel-friendly accessory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334" y="107510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Vani Mouse Pad &amp; Desk Organizer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6283"/>
              </p:ext>
            </p:extLst>
          </p:nvPr>
        </p:nvGraphicFramePr>
        <p:xfrm>
          <a:off x="6731026" y="546331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VANI - 10W Wireless Mouse Pad &amp;amp; Desk Organizer">
            <a:extLst>
              <a:ext uri="{FF2B5EF4-FFF2-40B4-BE49-F238E27FC236}">
                <a16:creationId xmlns:a16="http://schemas.microsoft.com/office/drawing/2014/main" id="{2DE108AB-E408-4241-8EF4-C80465BE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612" y="811618"/>
            <a:ext cx="5742819" cy="48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4DCAD2C-55B9-FAAA-4AAA-A314C081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74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1881</Words>
  <Application>Microsoft Office PowerPoint</Application>
  <PresentationFormat>Widescreen</PresentationFormat>
  <Paragraphs>568</Paragraphs>
  <Slides>40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Avenir LT Std 45 Book</vt:lpstr>
      <vt:lpstr>Avenir LT Std 65 Medium</vt:lpstr>
      <vt:lpstr>Avenir Next LT Pro Demi</vt:lpstr>
      <vt:lpstr>Avenir Next LT Pro Light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2022-10-28T08:36:58Z</dcterms:created>
  <dcterms:modified xsi:type="dcterms:W3CDTF">2023-01-19T11:56:42Z</dcterms:modified>
</cp:coreProperties>
</file>